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2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70" r:id="rId15"/>
    <p:sldId id="271" r:id="rId16"/>
    <p:sldId id="272" r:id="rId17"/>
    <p:sldId id="273" r:id="rId18"/>
    <p:sldId id="274" r:id="rId19"/>
    <p:sldId id="275" r:id="rId20"/>
    <p:sldId id="276" r:id="rId2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>
        <p:scale>
          <a:sx n="107" d="100"/>
          <a:sy n="107" d="100"/>
        </p:scale>
        <p:origin x="-8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86FC51-D6CA-4649-AEF0-8351335C8369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1B03C1-2BE4-4540-9A06-D8DA937CFEF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62658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1B03C1-2BE4-4540-9A06-D8DA937CFEFA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6788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Patient can be expected to be treated with appropriate medical interventions</a:t>
            </a:r>
            <a:r>
              <a:rPr lang="en-US" baseline="0" dirty="0" smtClean="0"/>
              <a:t> and in turn is expected to follow with plan of care. Physician is expected to receive payment for services and has an obligation to provide objective, competent and compassionate care. 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1B03C1-2BE4-4540-9A06-D8DA937CFEFA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056034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Core concepts: 1. Patient is more vulnerable</a:t>
            </a:r>
            <a:r>
              <a:rPr lang="en-US" baseline="0" dirty="0" smtClean="0"/>
              <a:t> and exposed and must feel safe within the context of this relationship. 2. Physician has a responsibility to act in a patient’s best interest and an obligation to avoid situations in which personal interest may conflict with this duty.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1B03C1-2BE4-4540-9A06-D8DA937CFEFA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79393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We physicians learn intimate</a:t>
            </a:r>
            <a:r>
              <a:rPr lang="en-US" baseline="0" dirty="0" smtClean="0"/>
              <a:t> details about patient’s life, they know little about us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1B03C1-2BE4-4540-9A06-D8DA937CFEFA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862084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Some physicians</a:t>
            </a:r>
            <a:r>
              <a:rPr lang="en-US" baseline="0" dirty="0" smtClean="0"/>
              <a:t> make the point that we are so strict in our boundaries now with patients and that is more to protect physicians than patients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1B03C1-2BE4-4540-9A06-D8DA937CFEFA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096084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Disclosing to a patient with cancer that one</a:t>
            </a:r>
            <a:r>
              <a:rPr lang="en-US" baseline="0" dirty="0" smtClean="0"/>
              <a:t> of your family members has cancer</a:t>
            </a:r>
          </a:p>
          <a:p>
            <a:r>
              <a:rPr lang="en-US" baseline="0" dirty="0" smtClean="0"/>
              <a:t>Reaching out to hold or hug someone when consoling them during bad news</a:t>
            </a:r>
          </a:p>
          <a:p>
            <a:r>
              <a:rPr lang="en-US" baseline="0" dirty="0" smtClean="0"/>
              <a:t>Telling people about my ex-smoking habit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1B03C1-2BE4-4540-9A06-D8DA937CFEFA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734032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Chose to focus on the most common boundary conundrums – obviously sexual relationships</a:t>
            </a:r>
            <a:r>
              <a:rPr lang="en-US" baseline="0" dirty="0" smtClean="0"/>
              <a:t> with patients is a more black and white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1B03C1-2BE4-4540-9A06-D8DA937CFEFA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081840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Jeopardizes</a:t>
            </a:r>
            <a:r>
              <a:rPr lang="en-US" baseline="0" dirty="0" smtClean="0"/>
              <a:t> objective decision making which can lead to patient harm</a:t>
            </a:r>
          </a:p>
          <a:p>
            <a:r>
              <a:rPr lang="en-US" baseline="0" dirty="0" smtClean="0"/>
              <a:t>Examples include being unable to address bad news, medical compliance or estimate appropriate prognosis</a:t>
            </a:r>
          </a:p>
          <a:p>
            <a:r>
              <a:rPr lang="en-US" baseline="0" dirty="0" smtClean="0"/>
              <a:t>Example in palliative care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1B03C1-2BE4-4540-9A06-D8DA937CFEFA}" type="slidenum">
              <a:rPr lang="en-US" smtClean="0"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64064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848600" cy="1927225"/>
          </a:xfrm>
        </p:spPr>
        <p:txBody>
          <a:bodyPr anchor="b">
            <a:noAutofit/>
          </a:bodyPr>
          <a:lstStyle>
            <a:lvl1pPr>
              <a:defRPr sz="5400" cap="all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05200"/>
            <a:ext cx="6400800" cy="1752600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685800" y="3398520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867400"/>
          </a:xfrm>
        </p:spPr>
        <p:txBody>
          <a:bodyPr vert="eaVert" anchor="b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867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2362200"/>
            <a:ext cx="7772400" cy="2200275"/>
          </a:xfrm>
        </p:spPr>
        <p:txBody>
          <a:bodyPr anchor="b">
            <a:normAutofit/>
          </a:bodyPr>
          <a:lstStyle>
            <a:lvl1pPr algn="l">
              <a:defRPr sz="4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626864"/>
            <a:ext cx="77724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731520" y="4599432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488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lang="en-US" sz="2000" b="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488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2217817" y="4045823"/>
            <a:ext cx="4709160" cy="794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080"/>
            <a:ext cx="2139696" cy="1261872"/>
          </a:xfrm>
        </p:spPr>
        <p:txBody>
          <a:bodyPr anchor="b">
            <a:no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71800" y="792080"/>
            <a:ext cx="5715000" cy="55778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0552"/>
            <a:ext cx="2139696" cy="42436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-13116" y="3580206"/>
            <a:ext cx="557784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480"/>
            <a:ext cx="2142680" cy="126492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58610" y="838201"/>
            <a:ext cx="5904390" cy="5500456"/>
          </a:xfrm>
          <a:solidFill>
            <a:schemeClr val="bg2"/>
          </a:solidFill>
          <a:ln w="76200">
            <a:solidFill>
              <a:srgbClr val="FFFFFF"/>
            </a:solidFill>
            <a:miter lim="800000"/>
          </a:ln>
          <a:effectLst>
            <a:outerShdw blurRad="50800" dist="12700" dir="5400000" algn="t" rotWithShape="0">
              <a:prstClr val="black">
                <a:alpha val="59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133600"/>
            <a:ext cx="2139696" cy="424281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20786"/>
            <a:ext cx="9144000" cy="2286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9144000" cy="3657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18288"/>
            <a:ext cx="28956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EC366F7B-5E08-3244-B92F-710556471DC2}" type="datetimeFigureOut">
              <a:rPr lang="en-US" smtClean="0"/>
              <a:t>5/13/2016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29000" y="18288"/>
            <a:ext cx="4114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18288"/>
            <a:ext cx="1066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00" b="1">
                <a:solidFill>
                  <a:srgbClr val="FFFFFF"/>
                </a:solidFill>
              </a:defRPr>
            </a:lvl1pPr>
          </a:lstStyle>
          <a:p>
            <a:fld id="{AB694DDB-B5A5-6144-8CD8-18DC8D2DEB5E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 spc="-1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3716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Physician – Patient Boundaries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3600" dirty="0" smtClean="0"/>
              <a:t>Ade Magallanes R-1</a:t>
            </a:r>
          </a:p>
          <a:p>
            <a:r>
              <a:rPr lang="en-US" sz="3600" dirty="0" smtClean="0"/>
              <a:t>Behavioral Medicine </a:t>
            </a:r>
          </a:p>
          <a:p>
            <a:r>
              <a:rPr lang="en-US" sz="3600" dirty="0" smtClean="0"/>
              <a:t>April 2016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421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Boundary Conundrums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Technology (focus on text/cell phone)</a:t>
            </a:r>
          </a:p>
          <a:p>
            <a:r>
              <a:rPr lang="en-US" sz="3600" dirty="0" smtClean="0"/>
              <a:t>Dual relationships</a:t>
            </a:r>
          </a:p>
          <a:p>
            <a:r>
              <a:rPr lang="en-US" sz="3600" dirty="0" smtClean="0"/>
              <a:t>Time and duration of appointments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16368271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Technology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/>
              <a:t>Anyone have a case or experience with this? </a:t>
            </a:r>
          </a:p>
          <a:p>
            <a:r>
              <a:rPr lang="en-US" sz="2800" dirty="0" smtClean="0"/>
              <a:t>Do you give your cell phone or pager # out to patients? </a:t>
            </a:r>
          </a:p>
          <a:p>
            <a:r>
              <a:rPr lang="en-US" sz="2800" dirty="0" smtClean="0"/>
              <a:t>What about if they ask you for it?</a:t>
            </a:r>
          </a:p>
          <a:p>
            <a:r>
              <a:rPr lang="en-US" sz="2800" dirty="0" smtClean="0"/>
              <a:t>Are you a bad doctor if you don’t give it out? </a:t>
            </a:r>
            <a:endParaRPr lang="en-US" sz="2800" dirty="0"/>
          </a:p>
          <a:p>
            <a:r>
              <a:rPr lang="en-US" sz="2800" dirty="0" smtClean="0"/>
              <a:t>Are you a better and more caring doctor if you do? </a:t>
            </a:r>
          </a:p>
          <a:p>
            <a:r>
              <a:rPr lang="en-US" sz="2800" dirty="0" smtClean="0"/>
              <a:t>Any instances where you believe this is appropriate? Why?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81205225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are the ethical issues?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How are duties and responsibilities of MDs affected by using text/cell phone?</a:t>
            </a:r>
          </a:p>
          <a:p>
            <a:r>
              <a:rPr lang="en-US" sz="3200" dirty="0" smtClean="0"/>
              <a:t>What kind of limits should MDs place on their availability if they chose to give their # out?</a:t>
            </a:r>
          </a:p>
          <a:p>
            <a:r>
              <a:rPr lang="en-US" sz="3200" dirty="0" smtClean="0"/>
              <a:t>What duties do MDs have regarding requests that are perceived as urgent by patient?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99578971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Dual Relationships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600" dirty="0" smtClean="0"/>
              <a:t>Occur when a secondary relationship arises simultaneously within the primary one. </a:t>
            </a:r>
          </a:p>
          <a:p>
            <a:r>
              <a:rPr lang="en-US" sz="3600" dirty="0" smtClean="0"/>
              <a:t>What are the consequences?</a:t>
            </a:r>
          </a:p>
          <a:p>
            <a:r>
              <a:rPr lang="en-US" sz="3600" dirty="0" smtClean="0"/>
              <a:t>Are there benefits?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801510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Time and duration of appointments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Why are you giving this patient more time?</a:t>
            </a:r>
          </a:p>
          <a:p>
            <a:r>
              <a:rPr lang="en-US" sz="3200" dirty="0" smtClean="0"/>
              <a:t>Are any of your own needs as a physician being gratified by extending this appointment?</a:t>
            </a:r>
          </a:p>
          <a:p>
            <a:r>
              <a:rPr lang="en-US" sz="3200" dirty="0" smtClean="0"/>
              <a:t>What are the consequences of favoring some patients over others?</a:t>
            </a:r>
          </a:p>
          <a:p>
            <a:r>
              <a:rPr lang="en-US" sz="3200" dirty="0" smtClean="0"/>
              <a:t>What about your patients that are waiting? How do they perceive this? 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46019549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Physician Risk Factors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MDs that are under stress with insufficient emotional support</a:t>
            </a:r>
          </a:p>
          <a:p>
            <a:r>
              <a:rPr lang="en-US" sz="3200" dirty="0" smtClean="0"/>
              <a:t>Inexperienced physicians – naïve to complex and problematic effects of boundary crossings</a:t>
            </a:r>
          </a:p>
          <a:p>
            <a:r>
              <a:rPr lang="en-US" sz="3200" dirty="0" smtClean="0"/>
              <a:t>Physicians suffering from mental illness, e.g. mania which results in disinhibited behavior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0339556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35182"/>
            <a:ext cx="8229600" cy="1188818"/>
          </a:xfrm>
        </p:spPr>
        <p:txBody>
          <a:bodyPr>
            <a:noAutofit/>
          </a:bodyPr>
          <a:lstStyle/>
          <a:p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 smtClean="0"/>
              <a:t>Toolkit </a:t>
            </a:r>
            <a:r>
              <a:rPr lang="en-US" sz="2800" dirty="0"/>
              <a:t>Steps/Questions to ask for preventing and managing boundary crossings</a:t>
            </a:r>
            <a:br>
              <a:rPr lang="en-US" sz="2800" dirty="0"/>
            </a:b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457200" indent="-457200" algn="ctr">
              <a:buAutoNum type="arabicPeriod"/>
            </a:pPr>
            <a:endParaRPr lang="en-US" dirty="0" smtClean="0"/>
          </a:p>
          <a:p>
            <a:pPr marL="457200" indent="-457200" algn="ctr">
              <a:buAutoNum type="arabicPeriod"/>
            </a:pPr>
            <a:r>
              <a:rPr lang="en-US" sz="3600" dirty="0" smtClean="0"/>
              <a:t>Recognize risk factors that may lead to boundary crossings</a:t>
            </a:r>
          </a:p>
          <a:p>
            <a:pPr marL="457200" indent="-457200" algn="ctr">
              <a:buAutoNum type="arabicPeriod"/>
            </a:pPr>
            <a:endParaRPr lang="en-US" sz="3600" dirty="0" smtClean="0"/>
          </a:p>
          <a:p>
            <a:pPr marL="457200" indent="-457200" algn="ctr">
              <a:buAutoNum type="arabicPeriod"/>
            </a:pPr>
            <a:r>
              <a:rPr lang="en-US" sz="3600" dirty="0" smtClean="0"/>
              <a:t>Examine the presence of behaviors or emotions that indicate a boundary has been crossed</a:t>
            </a:r>
          </a:p>
          <a:p>
            <a:pPr marL="457200" indent="-457200" algn="ctr">
              <a:buAutoNum type="arabicPeriod"/>
            </a:pPr>
            <a:endParaRPr lang="en-US" sz="3600" dirty="0" smtClean="0"/>
          </a:p>
          <a:p>
            <a:pPr marL="457200" indent="-457200" algn="ctr">
              <a:buAutoNum type="arabicPeriod"/>
            </a:pPr>
            <a:r>
              <a:rPr lang="en-US" sz="3600" dirty="0" smtClean="0"/>
              <a:t>Consider how boundary crossings affect patient care</a:t>
            </a:r>
          </a:p>
          <a:p>
            <a:pPr marL="457200" indent="-457200" algn="ctr">
              <a:buAutoNum type="arabicPeriod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278546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09912"/>
            <a:ext cx="8229600" cy="990600"/>
          </a:xfrm>
        </p:spPr>
        <p:txBody>
          <a:bodyPr>
            <a:noAutofit/>
          </a:bodyPr>
          <a:lstStyle/>
          <a:p>
            <a:r>
              <a:rPr lang="en-US" sz="3200" dirty="0" smtClean="0"/>
              <a:t/>
            </a:r>
            <a:br>
              <a:rPr lang="en-US" sz="3200" dirty="0" smtClean="0"/>
            </a:br>
            <a:r>
              <a:rPr lang="en-US" sz="3200" dirty="0" smtClean="0"/>
              <a:t>Recognize </a:t>
            </a:r>
            <a:r>
              <a:rPr lang="en-US" sz="3200" dirty="0"/>
              <a:t>factors that may lead to boundary crossings:</a:t>
            </a:r>
            <a:br>
              <a:rPr lang="en-US" sz="3200" dirty="0"/>
            </a:b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ID with patient or family by physician</a:t>
            </a:r>
          </a:p>
          <a:p>
            <a:r>
              <a:rPr lang="en-US" sz="3200" dirty="0" smtClean="0"/>
              <a:t>Unresolved grief/loss on part of physician</a:t>
            </a:r>
          </a:p>
          <a:p>
            <a:r>
              <a:rPr lang="en-US" sz="3200" dirty="0" smtClean="0"/>
              <a:t>Professional sense of failing the patient</a:t>
            </a:r>
          </a:p>
          <a:p>
            <a:r>
              <a:rPr lang="en-US" sz="3200" dirty="0" smtClean="0"/>
              <a:t>Complex dysfunctional patient – family dynamics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79827569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dirty="0" smtClean="0"/>
              <a:t/>
            </a:r>
            <a:br>
              <a:rPr lang="en-US" sz="3600" dirty="0" smtClean="0"/>
            </a:br>
            <a:r>
              <a:rPr lang="en-US" sz="3600" dirty="0" smtClean="0"/>
              <a:t>Examine </a:t>
            </a:r>
            <a:r>
              <a:rPr lang="en-US" sz="3600" dirty="0"/>
              <a:t>the presence of behaviors or emotions that indicate a boundary has been crossed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sz="3600" dirty="0" smtClean="0"/>
              <a:t>Avoidance</a:t>
            </a:r>
          </a:p>
          <a:p>
            <a:pPr lvl="1"/>
            <a:r>
              <a:rPr lang="en-US" sz="3600" dirty="0" smtClean="0"/>
              <a:t>Increased contact when medically unnecessary</a:t>
            </a:r>
          </a:p>
          <a:p>
            <a:pPr lvl="1"/>
            <a:r>
              <a:rPr lang="en-US" sz="3600" dirty="0" smtClean="0"/>
              <a:t>Feeling of personal responsibility to save patient</a:t>
            </a:r>
          </a:p>
          <a:p>
            <a:pPr lvl="1"/>
            <a:r>
              <a:rPr lang="en-US" sz="3600" dirty="0" smtClean="0"/>
              <a:t>Feeling that no other provider can care for patient in same way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67616112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Consider </a:t>
            </a:r>
            <a:r>
              <a:rPr lang="en-US" dirty="0"/>
              <a:t>how boundary crossing may affect patient care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sz="3600" dirty="0" smtClean="0"/>
              <a:t>Is what I am doing an accepted part of medical practice?</a:t>
            </a:r>
          </a:p>
          <a:p>
            <a:pPr lvl="1"/>
            <a:r>
              <a:rPr lang="en-US" sz="3600" dirty="0" smtClean="0"/>
              <a:t>Is what I am doing solely in the interest of the patient? Is it self-serving?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0023738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do we characterize the physician – patient relationship?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Role Theory</a:t>
            </a:r>
          </a:p>
          <a:p>
            <a:r>
              <a:rPr lang="en-US" sz="3600" dirty="0" smtClean="0"/>
              <a:t>Patient centered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734783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endParaRPr lang="en-US" sz="3600" b="1" dirty="0" smtClean="0"/>
          </a:p>
          <a:p>
            <a:pPr algn="ctr"/>
            <a:r>
              <a:rPr lang="en-US" sz="3600" b="1" dirty="0" smtClean="0"/>
              <a:t>Discuss the situation with colleagues, interdisciplinary team or supervisor</a:t>
            </a:r>
          </a:p>
          <a:p>
            <a:pPr algn="ctr"/>
            <a:endParaRPr lang="en-US" sz="3600" b="1" dirty="0" smtClean="0"/>
          </a:p>
          <a:p>
            <a:pPr algn="ctr"/>
            <a:r>
              <a:rPr lang="en-US" sz="3600" b="1" dirty="0" smtClean="0"/>
              <a:t>Find support</a:t>
            </a:r>
            <a:endParaRPr lang="en-US" sz="3600" b="1" dirty="0"/>
          </a:p>
        </p:txBody>
      </p:sp>
    </p:spTree>
    <p:extLst>
      <p:ext uri="{BB962C8B-B14F-4D97-AF65-F5344CB8AC3E}">
        <p14:creationId xmlns:p14="http://schemas.microsoft.com/office/powerpoint/2010/main" val="22876177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Role Theory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Each physician or patient acquires a specific set of </a:t>
            </a:r>
            <a:r>
              <a:rPr lang="en-US" sz="3600" b="1" dirty="0" smtClean="0"/>
              <a:t>rights and obligations </a:t>
            </a:r>
            <a:r>
              <a:rPr lang="en-US" sz="3600" dirty="0" smtClean="0"/>
              <a:t>that delineate what a person in that role can expect from others </a:t>
            </a:r>
          </a:p>
          <a:p>
            <a:r>
              <a:rPr lang="en-US" sz="3600" dirty="0" smtClean="0"/>
              <a:t>Specific as to what behaviors are required of him or her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723883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Patient Centered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600" dirty="0" smtClean="0"/>
              <a:t>Primary goal is the care of the patient; needs of physician are secondary</a:t>
            </a:r>
          </a:p>
          <a:p>
            <a:r>
              <a:rPr lang="en-US" sz="3600" dirty="0" smtClean="0"/>
              <a:t>Patient entrusts his/her well being to physician</a:t>
            </a:r>
          </a:p>
          <a:p>
            <a:r>
              <a:rPr lang="en-US" sz="3600" dirty="0" smtClean="0"/>
              <a:t>Patient is more vulnerable and exposed</a:t>
            </a:r>
          </a:p>
          <a:p>
            <a:r>
              <a:rPr lang="en-US" sz="3600" dirty="0" smtClean="0"/>
              <a:t>Physician has responsibility to act in patient’s best interest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78605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are physician – patient boundaries?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Ideal ethical, physical and emotional constraints that delineate the limits of any relationship and </a:t>
            </a:r>
            <a:r>
              <a:rPr lang="en-US" sz="3600" b="1" dirty="0" smtClean="0"/>
              <a:t>provide safety when inequality exists between two individuals.</a:t>
            </a:r>
          </a:p>
          <a:p>
            <a:r>
              <a:rPr lang="en-US" sz="3600" dirty="0" smtClean="0"/>
              <a:t>Patients entrusting their health and well-being during vulnerable times leading </a:t>
            </a:r>
            <a:r>
              <a:rPr lang="en-US" sz="3600" b="1" dirty="0" smtClean="0"/>
              <a:t>to power differential </a:t>
            </a:r>
            <a:endParaRPr lang="en-US" sz="3600" b="1" dirty="0"/>
          </a:p>
        </p:txBody>
      </p:sp>
    </p:spTree>
    <p:extLst>
      <p:ext uri="{BB962C8B-B14F-4D97-AF65-F5344CB8AC3E}">
        <p14:creationId xmlns:p14="http://schemas.microsoft.com/office/powerpoint/2010/main" val="2387095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do boundaries exist?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Set limits of behavior to protect more susceptible and or vulnerable patient from mistreatment from physician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965668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87680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en-US" sz="4000" b="1" dirty="0" smtClean="0"/>
          </a:p>
          <a:p>
            <a:pPr marL="0" indent="0" algn="ctr">
              <a:buNone/>
            </a:pPr>
            <a:r>
              <a:rPr lang="en-US" sz="4000" b="1" dirty="0" smtClean="0"/>
              <a:t>Boundary crossing?</a:t>
            </a:r>
          </a:p>
          <a:p>
            <a:pPr marL="0" indent="0" algn="ctr">
              <a:buNone/>
            </a:pPr>
            <a:endParaRPr lang="en-US" sz="4000" b="1" dirty="0" smtClean="0"/>
          </a:p>
          <a:p>
            <a:pPr marL="0" indent="0" algn="ctr">
              <a:buNone/>
            </a:pPr>
            <a:r>
              <a:rPr lang="en-US" sz="4000" b="1" dirty="0" smtClean="0"/>
              <a:t>Boundary </a:t>
            </a:r>
            <a:r>
              <a:rPr lang="en-US" sz="4000" b="1" dirty="0"/>
              <a:t>violation</a:t>
            </a:r>
            <a:r>
              <a:rPr lang="en-US" sz="4000" b="1" dirty="0" smtClean="0"/>
              <a:t>?</a:t>
            </a:r>
          </a:p>
          <a:p>
            <a:pPr marL="0" indent="0" algn="ctr">
              <a:buNone/>
            </a:pPr>
            <a:endParaRPr lang="en-US" sz="4000" b="1" dirty="0" smtClean="0"/>
          </a:p>
          <a:p>
            <a:pPr marL="0" indent="0" algn="ctr">
              <a:buNone/>
            </a:pPr>
            <a:r>
              <a:rPr lang="en-US" sz="4000" b="1" dirty="0" smtClean="0"/>
              <a:t>What is the difference?</a:t>
            </a: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val="2841930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Boundary crossing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Departures from usual professional practice that are not exploitative and can actually assist in a patient’s management</a:t>
            </a:r>
          </a:p>
          <a:p>
            <a:r>
              <a:rPr lang="en-US" sz="3600" dirty="0" smtClean="0"/>
              <a:t>Can anyone give an example?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42141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Boundary Violation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Transgressions which harm the patient in some way.</a:t>
            </a:r>
          </a:p>
          <a:p>
            <a:r>
              <a:rPr lang="en-US" sz="3200" dirty="0" smtClean="0"/>
              <a:t>Unethical and unprofessional because they </a:t>
            </a:r>
            <a:r>
              <a:rPr lang="en-US" sz="3200" b="1" dirty="0" smtClean="0"/>
              <a:t>exploit the physician – patient relationship</a:t>
            </a:r>
          </a:p>
          <a:p>
            <a:r>
              <a:rPr lang="en-US" sz="3200" dirty="0" smtClean="0"/>
              <a:t>Undermine trust</a:t>
            </a:r>
          </a:p>
          <a:p>
            <a:r>
              <a:rPr lang="en-US" sz="3200" dirty="0" smtClean="0"/>
              <a:t>Can cause psychological harm </a:t>
            </a:r>
          </a:p>
          <a:p>
            <a:r>
              <a:rPr lang="en-US" sz="3200" dirty="0" smtClean="0"/>
              <a:t>Can compromise ongoing medical care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30181618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larity">
  <a:themeElements>
    <a:clrScheme name="Clarity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돋움"/>
        <a:font script="Hans" typeface="华文新魏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华文新魏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larity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86000"/>
                <a:satMod val="140000"/>
              </a:schemeClr>
            </a:gs>
            <a:gs pos="45000">
              <a:schemeClr val="phClr">
                <a:tint val="48000"/>
                <a:satMod val="150000"/>
              </a:schemeClr>
            </a:gs>
            <a:gs pos="100000">
              <a:schemeClr val="phClr">
                <a:tint val="28000"/>
                <a:satMod val="16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70000"/>
                <a:satMod val="150000"/>
              </a:schemeClr>
            </a:gs>
            <a:gs pos="34000">
              <a:schemeClr val="phClr">
                <a:shade val="70000"/>
                <a:satMod val="140000"/>
              </a:schemeClr>
            </a:gs>
            <a:gs pos="70000">
              <a:schemeClr val="phClr">
                <a:tint val="100000"/>
                <a:shade val="90000"/>
                <a:satMod val="140000"/>
              </a:schemeClr>
            </a:gs>
            <a:gs pos="100000">
              <a:schemeClr val="phClr">
                <a:tint val="100000"/>
                <a:shade val="100000"/>
                <a:sat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6425" cap="flat" cmpd="sng" algn="ctr">
          <a:solidFill>
            <a:schemeClr val="phClr"/>
          </a:solidFill>
          <a:prstDash val="solid"/>
        </a:ln>
        <a:ln w="444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hade val="3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atMod val="180000"/>
              </a:schemeClr>
            </a:gs>
            <a:gs pos="40000">
              <a:schemeClr val="phClr">
                <a:tint val="95000"/>
                <a:shade val="85000"/>
                <a:satMod val="150000"/>
              </a:schemeClr>
            </a:gs>
            <a:gs pos="100000">
              <a:schemeClr val="phClr">
                <a:shade val="45000"/>
                <a:satMod val="2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55000"/>
              </a:schemeClr>
              <a:schemeClr val="phClr">
                <a:tint val="97000"/>
                <a:satMod val="95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Clarity.thmx</Template>
  <TotalTime>238</TotalTime>
  <Words>833</Words>
  <Application>Microsoft Office PowerPoint</Application>
  <PresentationFormat>On-screen Show (4:3)</PresentationFormat>
  <Paragraphs>107</Paragraphs>
  <Slides>20</Slides>
  <Notes>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Clarity</vt:lpstr>
      <vt:lpstr>Physician – Patient Boundaries</vt:lpstr>
      <vt:lpstr>How do we characterize the physician – patient relationship? </vt:lpstr>
      <vt:lpstr>Role Theory</vt:lpstr>
      <vt:lpstr>Patient Centered</vt:lpstr>
      <vt:lpstr>What are physician – patient boundaries? </vt:lpstr>
      <vt:lpstr>Why do boundaries exist?</vt:lpstr>
      <vt:lpstr>PowerPoint Presentation</vt:lpstr>
      <vt:lpstr>Boundary crossing</vt:lpstr>
      <vt:lpstr>Boundary Violation</vt:lpstr>
      <vt:lpstr>Boundary Conundrums </vt:lpstr>
      <vt:lpstr>Technology</vt:lpstr>
      <vt:lpstr>What are the ethical issues? </vt:lpstr>
      <vt:lpstr>Dual Relationships</vt:lpstr>
      <vt:lpstr>Time and duration of appointments</vt:lpstr>
      <vt:lpstr>Physician Risk Factors</vt:lpstr>
      <vt:lpstr> Toolkit Steps/Questions to ask for preventing and managing boundary crossings </vt:lpstr>
      <vt:lpstr> Recognize factors that may lead to boundary crossings: </vt:lpstr>
      <vt:lpstr> Examine the presence of behaviors or emotions that indicate a boundary has been crossed. </vt:lpstr>
      <vt:lpstr> Consider how boundary crossing may affect patient care 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Physician – Patient Boundaries</dc:title>
  <dc:creator>Adelaida Magallanes</dc:creator>
  <cp:lastModifiedBy>Joann Valencia</cp:lastModifiedBy>
  <cp:revision>10</cp:revision>
  <dcterms:created xsi:type="dcterms:W3CDTF">2016-04-13T06:09:15Z</dcterms:created>
  <dcterms:modified xsi:type="dcterms:W3CDTF">2016-05-13T18:12:52Z</dcterms:modified>
</cp:coreProperties>
</file>

<file path=docProps/thumbnail.jpeg>
</file>